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91" r:id="rId5"/>
    <p:sldId id="269" r:id="rId6"/>
    <p:sldId id="272" r:id="rId7"/>
    <p:sldId id="306" r:id="rId8"/>
    <p:sldId id="275" r:id="rId9"/>
    <p:sldId id="321" r:id="rId10"/>
    <p:sldId id="286" r:id="rId11"/>
    <p:sldId id="277" r:id="rId12"/>
    <p:sldId id="312" r:id="rId13"/>
    <p:sldId id="311" r:id="rId14"/>
    <p:sldId id="288" r:id="rId15"/>
    <p:sldId id="298" r:id="rId16"/>
    <p:sldId id="322" r:id="rId17"/>
    <p:sldId id="319" r:id="rId18"/>
    <p:sldId id="295" r:id="rId19"/>
    <p:sldId id="29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CCFF66"/>
    <a:srgbClr val="99FF99"/>
    <a:srgbClr val="A50021"/>
    <a:srgbClr val="FF0000"/>
    <a:srgbClr val="CC33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3804" autoAdjust="0"/>
  </p:normalViewPr>
  <p:slideViewPr>
    <p:cSldViewPr>
      <p:cViewPr varScale="1">
        <p:scale>
          <a:sx n="66" d="100"/>
          <a:sy n="66" d="100"/>
        </p:scale>
        <p:origin x="-1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65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96B1956-D906-44DA-8550-B0EA33A82939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A38080C-7438-49B3-9478-0F1583FB6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4A6A09-840C-4A3F-848B-7D1BBCD6EB14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BDDED-B763-440A-8617-BB76F7BDB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8C1F-A94C-4A65-A371-07A21B587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F45F2-1806-4D13-8B68-10F041993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87FFA-AF29-4839-BE24-DA839DA30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79468-4C1A-43B1-A586-37B1624F1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9C599-4C52-44D4-82AB-9BFAD6D08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349C-6EDD-4C24-8B13-5162C469A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49041-BC80-4E91-A832-C69B7819F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A819A-57D7-4FBF-8C21-0B139C642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1CA7-2E83-40C3-B6CE-E2C93D4FC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2FA0-B537-487C-AC5A-6FF695DA5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1AB31-6721-4B24-A48F-4ABE41D69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132E4-C6F5-43B5-B4EE-6E12240CA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6345A64-3D41-4715-8254-59681037C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IMG_1071"/>
          <p:cNvPicPr>
            <a:picLocks noChangeAspect="1" noChangeArrowheads="1"/>
          </p:cNvPicPr>
          <p:nvPr/>
        </p:nvPicPr>
        <p:blipFill>
          <a:blip r:embed="rId2" cstate="print"/>
          <a:srcRect t="13124" r="13124"/>
          <a:stretch>
            <a:fillRect/>
          </a:stretch>
        </p:blipFill>
        <p:spPr bwMode="auto">
          <a:xfrm>
            <a:off x="-11113" y="0"/>
            <a:ext cx="9155113" cy="6867525"/>
          </a:xfrm>
          <a:prstGeom prst="rect">
            <a:avLst/>
          </a:prstGeom>
          <a:solidFill>
            <a:schemeClr val="accent1">
              <a:alpha val="29019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9600" y="762000"/>
            <a:ext cx="8001000" cy="235276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Районированный  сорт Базальт 2 создан на базе ФГБНУ «Воронежский ФАНЦ им. В.В. Докучаева» 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в лаборатории селекции озимой пшеницы</a:t>
            </a:r>
          </a:p>
          <a:p>
            <a:pPr algn="ctr"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Авторы сорта </a:t>
            </a:r>
          </a:p>
          <a:p>
            <a:pPr algn="ctr">
              <a:lnSpc>
                <a:spcPct val="70000"/>
              </a:lnSpc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Дорохов Б.А., Васильева Н.М., Пшеничная И.А.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3300"/>
                </a:solidFill>
                <a:latin typeface="Times New Roman" pitchFamily="18" charset="0"/>
              </a:rPr>
              <a:t>Элементы структуры урожая сорта Базальт 2</a:t>
            </a:r>
          </a:p>
        </p:txBody>
      </p:sp>
      <p:graphicFrame>
        <p:nvGraphicFramePr>
          <p:cNvPr id="44134" name="Group 102"/>
          <p:cNvGraphicFramePr>
            <a:graphicFrameLocks noGrp="1"/>
          </p:cNvGraphicFramePr>
          <p:nvPr>
            <p:ph idx="1"/>
          </p:nvPr>
        </p:nvGraphicFramePr>
        <p:xfrm>
          <a:off x="381000" y="1143000"/>
          <a:ext cx="8382000" cy="4829747"/>
        </p:xfrm>
        <a:graphic>
          <a:graphicData uri="http://schemas.openxmlformats.org/drawingml/2006/table">
            <a:tbl>
              <a:tblPr/>
              <a:tblGrid>
                <a:gridCol w="1947863"/>
                <a:gridCol w="719137"/>
                <a:gridCol w="295275"/>
                <a:gridCol w="595313"/>
                <a:gridCol w="563562"/>
                <a:gridCol w="182563"/>
                <a:gridCol w="865187"/>
                <a:gridCol w="698500"/>
                <a:gridCol w="488950"/>
                <a:gridCol w="349250"/>
                <a:gridCol w="519113"/>
                <a:gridCol w="260350"/>
                <a:gridCol w="896937"/>
              </a:tblGrid>
              <a:tr h="7270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Сорт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Число колосьев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Продуктивная кустистость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Масса 1000 зерён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шт/м</a:t>
                      </a:r>
                      <a:r>
                        <a:rPr kumimoji="0" 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6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Одесская 267, ст.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379,8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-0,23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3050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Сорт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Колос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длина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зерен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масса зерна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плотность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кол-в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/1 см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к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Одесская 267, ст.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858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Качество зерна сорта Базальт 2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(КСИ 2013-2015 гг.)</a:t>
            </a:r>
          </a:p>
        </p:txBody>
      </p:sp>
      <p:graphicFrame>
        <p:nvGraphicFramePr>
          <p:cNvPr id="30141" name="Group 445"/>
          <p:cNvGraphicFramePr>
            <a:graphicFrameLocks noGrp="1"/>
          </p:cNvGraphicFramePr>
          <p:nvPr>
            <p:ph idx="1"/>
          </p:nvPr>
        </p:nvGraphicFramePr>
        <p:xfrm>
          <a:off x="152400" y="892175"/>
          <a:ext cx="8839200" cy="5422646"/>
        </p:xfrm>
        <a:graphic>
          <a:graphicData uri="http://schemas.openxmlformats.org/drawingml/2006/table">
            <a:tbl>
              <a:tblPr/>
              <a:tblGrid>
                <a:gridCol w="2283460"/>
                <a:gridCol w="764540"/>
                <a:gridCol w="266700"/>
                <a:gridCol w="1257300"/>
                <a:gridCol w="215900"/>
                <a:gridCol w="1178560"/>
                <a:gridCol w="810260"/>
                <a:gridCol w="1031240"/>
                <a:gridCol w="1031240"/>
              </a:tblGrid>
              <a:tr h="3663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Сорта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Зерно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седи-мента-ция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мл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631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натура, г/л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стекловид-ность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белок,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клейковина,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9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Одесская 267, ст.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624376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3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Сорта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Хлеб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6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сила, е.а.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время до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на-чала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разжи-жения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теста, мин.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валоримет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рическая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оценка,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вы-ход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объём из 100 г муки, см</a:t>
                      </a:r>
                      <a:r>
                        <a:rPr kumimoji="0" 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оценка, балл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1029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Одесская 267, ст.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8′49′′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8′02′′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9′28′′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6019800"/>
            <a:ext cx="8229600" cy="6858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Хлеб из муки сорта Базальт 2</a:t>
            </a:r>
          </a:p>
        </p:txBody>
      </p:sp>
      <p:pic>
        <p:nvPicPr>
          <p:cNvPr id="13315" name="Picture 2" descr="D:\Фотографии\Жлеб, 2015 ш\рабочий стол 150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 t="44086" r="33321"/>
          <a:stretch>
            <a:fillRect/>
          </a:stretch>
        </p:blipFill>
        <p:spPr>
          <a:xfrm>
            <a:off x="0" y="0"/>
            <a:ext cx="9177338" cy="577215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447800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Хлеб из муки сорта Базальт 2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в сравнении с другими сортами, проходящими государственное испытание</a:t>
            </a:r>
          </a:p>
        </p:txBody>
      </p:sp>
      <p:pic>
        <p:nvPicPr>
          <p:cNvPr id="14339" name="Picture 2" descr="D:\Фотографии\Жлеб, 2015 ш\рабочий стол 160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 l="3587" t="34175" r="769" b="1709"/>
          <a:stretch>
            <a:fillRect/>
          </a:stretch>
        </p:blipFill>
        <p:spPr>
          <a:xfrm>
            <a:off x="0" y="457200"/>
            <a:ext cx="9134475" cy="4592638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3300"/>
                </a:solidFill>
                <a:latin typeface="Times New Roman" pitchFamily="18" charset="0"/>
              </a:rPr>
              <a:t>Продолжительность вегетационного периода сорта Базальт 2</a:t>
            </a:r>
          </a:p>
        </p:txBody>
      </p:sp>
      <p:graphicFrame>
        <p:nvGraphicFramePr>
          <p:cNvPr id="49763" name="Group 611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948238"/>
        </p:xfrm>
        <a:graphic>
          <a:graphicData uri="http://schemas.openxmlformats.org/drawingml/2006/table">
            <a:tbl>
              <a:tblPr/>
              <a:tblGrid>
                <a:gridCol w="3273425"/>
                <a:gridCol w="695325"/>
                <a:gridCol w="696913"/>
                <a:gridCol w="695325"/>
                <a:gridCol w="695325"/>
                <a:gridCol w="695325"/>
                <a:gridCol w="696912"/>
                <a:gridCol w="695325"/>
                <a:gridCol w="695325"/>
              </a:tblGrid>
              <a:tr h="55562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Межфазный период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Базальт 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Одесская 267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9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няя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няя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Всходы –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хозяйственная спелость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 – полные всходы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Полные всходы –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 вегетации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вегетации –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в трубку –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полное колошение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Полное колошение –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хозяйственная спелость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11163"/>
          </a:xfrm>
        </p:spPr>
        <p:txBody>
          <a:bodyPr/>
          <a:lstStyle/>
          <a:p>
            <a:pPr eaLnBrk="1" hangingPunct="1"/>
            <a:r>
              <a:rPr lang="ru-RU" sz="1800" b="1" smtClean="0">
                <a:latin typeface="Times New Roman" pitchFamily="18" charset="0"/>
              </a:rPr>
              <a:t>Морфологическое описание сорта Базальт 2</a:t>
            </a:r>
          </a:p>
        </p:txBody>
      </p:sp>
      <p:graphicFrame>
        <p:nvGraphicFramePr>
          <p:cNvPr id="64718" name="Group 206"/>
          <p:cNvGraphicFramePr>
            <a:graphicFrameLocks noGrp="1"/>
          </p:cNvGraphicFramePr>
          <p:nvPr>
            <p:ph type="body" idx="1"/>
          </p:nvPr>
        </p:nvGraphicFramePr>
        <p:xfrm>
          <a:off x="381000" y="384175"/>
          <a:ext cx="8229600" cy="6422136"/>
        </p:xfrm>
        <a:graphic>
          <a:graphicData uri="http://schemas.openxmlformats.org/drawingml/2006/table">
            <a:tbl>
              <a:tblPr/>
              <a:tblGrid>
                <a:gridCol w="4570413"/>
                <a:gridCol w="3659187"/>
              </a:tblGrid>
              <a:tr h="2722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Название признака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Описание признака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896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куста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(в период колошения)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Стебель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толщина, прочность,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выполненность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соломины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а)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опушение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период кущения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восковой налет в период кущения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окраска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г) характеристика сорта по величине листьев в период колошения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Колос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период полной спелости: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форма, тип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окраска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длина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г) плотность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Колосковая чешуя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средней трети колоса: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размер и форма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нервация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зубец колосковой чешуи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г) характер плеча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киль выражен сильно или слабо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крупность по объему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основание зерна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форма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г) окраска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характер бороздки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промежуточная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толстый, прочный,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соломина  выполнена слабо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зеленая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промежуточный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цилиндрическая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белая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8,2-8,8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1,90-2,29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длина – 8,0-9,0 мм; ширина – 3,8-4,1 мм;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форма овальная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выражена ясно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короткий, слегка изогнут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прямое, 1,5-2,0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сильно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Нет,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остевидные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отростки на </a:t>
                      </a:r>
                      <a:r>
                        <a:rPr lang="ru-RU" sz="10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⁄</a:t>
                      </a:r>
                      <a:r>
                        <a:rPr lang="ru-RU" sz="10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колоса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голое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яйцевидная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красная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неглубокая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Базальт 2</a:t>
            </a:r>
          </a:p>
        </p:txBody>
      </p:sp>
      <p:pic>
        <p:nvPicPr>
          <p:cNvPr id="17411" name="Picture 2" descr="C:\Documents and Settings\User\Мои документы\Мои рисунки\рабочий стол\рабочий стол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63" t="21188" r="23325" b="12303"/>
          <a:stretch>
            <a:fillRect/>
          </a:stretch>
        </p:blipFill>
        <p:spPr>
          <a:xfrm>
            <a:off x="0" y="0"/>
            <a:ext cx="9159875" cy="616585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6172200"/>
            <a:ext cx="8229600" cy="6858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Колосья и зерно сорта Базальт 2</a:t>
            </a:r>
          </a:p>
        </p:txBody>
      </p:sp>
      <p:pic>
        <p:nvPicPr>
          <p:cNvPr id="18435" name="Picture 2" descr="C:\Documents and Settings\User\Мои документы\Базальт 2 и Черноземка 188\Д 11\DSCN8021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 t="8202"/>
          <a:stretch>
            <a:fillRect/>
          </a:stretch>
        </p:blipFill>
        <p:spPr>
          <a:xfrm>
            <a:off x="2133600" y="152400"/>
            <a:ext cx="4951413" cy="6059488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	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229600" cy="5592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/>
              <a:t>         </a:t>
            </a:r>
            <a:r>
              <a:rPr lang="ru-RU" sz="2800" b="1" dirty="0" smtClean="0">
                <a:latin typeface="Times New Roman" pitchFamily="18" charset="0"/>
              </a:rPr>
              <a:t>РЕКОМЕНДАЦИИ ПРОИЗВОДСТВУ</a:t>
            </a:r>
            <a:endParaRPr lang="ru-RU" sz="2800" dirty="0" smtClean="0"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  </a:t>
            </a:r>
          </a:p>
          <a:p>
            <a:pPr algn="ctr" eaLnBrk="1" hangingPunct="1"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Новый сорт озимой мягкой пшеницы </a:t>
            </a:r>
            <a:r>
              <a:rPr lang="ru-RU" sz="2800" b="1" dirty="0" smtClean="0">
                <a:latin typeface="Times New Roman" pitchFamily="18" charset="0"/>
              </a:rPr>
              <a:t>Базальт 2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рекомендован </a:t>
            </a:r>
            <a:r>
              <a:rPr lang="ru-RU" sz="2800" dirty="0" smtClean="0">
                <a:latin typeface="Times New Roman" pitchFamily="18" charset="0"/>
              </a:rPr>
              <a:t>для выращивания в областях Центрального Черноземья и Среднего Поволжья (5 и 7 регионы).</a:t>
            </a:r>
          </a:p>
          <a:p>
            <a:pPr algn="ctr" eaLnBrk="1" hangingPunct="1"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     По хозяйственно-биологическим показателям относится к сортам универсального типа и рекомендуется для выращивания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широкому кругу предшественников.</a:t>
            </a:r>
          </a:p>
          <a:p>
            <a:pPr algn="ctr" eaLnBrk="1" hangingPunct="1">
              <a:buFontTx/>
              <a:buNone/>
            </a:pPr>
            <a:endParaRPr lang="ru-RU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 </a:t>
            </a:r>
          </a:p>
        </p:txBody>
      </p:sp>
      <p:pic>
        <p:nvPicPr>
          <p:cNvPr id="20483" name="Picture 3" descr="IMG_1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23850" y="577850"/>
            <a:ext cx="8351838" cy="469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</a:t>
            </a:r>
            <a:r>
              <a:rPr lang="ru-RU" sz="8800" i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Спасибо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88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за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8800" i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внимание</a:t>
            </a:r>
          </a:p>
        </p:txBody>
      </p:sp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MG_2269"/>
          <p:cNvPicPr>
            <a:picLocks noChangeAspect="1" noChangeArrowheads="1"/>
          </p:cNvPicPr>
          <p:nvPr/>
        </p:nvPicPr>
        <p:blipFill>
          <a:blip r:embed="rId2" cstate="print"/>
          <a:srcRect t="10242" r="14632" b="4388"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solidFill>
            <a:srgbClr val="0000FF">
              <a:alpha val="1411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"/>
            <a:ext cx="6934200" cy="4038600"/>
          </a:xfrm>
          <a:solidFill>
            <a:schemeClr val="accent1">
              <a:alpha val="55000"/>
            </a:scheme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</a:t>
            </a:r>
            <a:r>
              <a:rPr lang="ru-RU" sz="2400" b="1" i="1" dirty="0" smtClean="0">
                <a:latin typeface="Times New Roman" pitchFamily="18" charset="0"/>
              </a:rPr>
              <a:t>Исходный материал</a:t>
            </a:r>
            <a:r>
              <a:rPr lang="ru-RU" sz="2400" b="1" dirty="0" smtClean="0">
                <a:latin typeface="Times New Roman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-  образцы из мировой коллекции ВИР;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-  выделившиеся в местных природно-климатических условиях сорта инорайонной селекции;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-   созданные в разное время сорта местной селекции, а также селекционный материал, испытывающийся на разных этапах селекционного процесса. </a:t>
            </a:r>
          </a:p>
          <a:p>
            <a:pPr eaLnBrk="1" hangingPunct="1">
              <a:buFontTx/>
              <a:buNone/>
              <a:defRPr/>
            </a:pPr>
            <a:r>
              <a:rPr lang="ru-RU" sz="1800" b="1" i="1" dirty="0" smtClean="0">
                <a:latin typeface="Times New Roman" pitchFamily="18" charset="0"/>
              </a:rPr>
              <a:t>           </a:t>
            </a:r>
          </a:p>
          <a:p>
            <a:pPr eaLnBrk="1" hangingPunct="1">
              <a:buFontTx/>
              <a:buNone/>
              <a:defRPr/>
            </a:pPr>
            <a:r>
              <a:rPr lang="ru-RU" sz="2400" b="1" i="1" dirty="0" smtClean="0">
                <a:latin typeface="Times New Roman" pitchFamily="18" charset="0"/>
              </a:rPr>
              <a:t>   Метод работы</a:t>
            </a:r>
            <a:r>
              <a:rPr lang="ru-RU" sz="1800" b="1" dirty="0" smtClean="0">
                <a:latin typeface="Times New Roman" pitchFamily="18" charset="0"/>
              </a:rPr>
              <a:t> – сложные, многоступенчатые скрещивания, позволяющие постепенно накапливать в одном генотипе аллели с комплексом хозяйственно-ценных признаков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0"/>
            <a:ext cx="8229600" cy="5032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A50021"/>
                </a:solidFill>
                <a:latin typeface="Times New Roman" pitchFamily="18" charset="0"/>
              </a:rPr>
              <a:t>Схема создания сорта Базальт 2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57150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FontTx/>
              <a:buNone/>
            </a:pPr>
            <a:r>
              <a:rPr lang="ru-RU" sz="1600" b="1" smtClean="0">
                <a:solidFill>
                  <a:srgbClr val="A5002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</a:t>
            </a:r>
            <a:r>
              <a:rPr lang="ru-RU" sz="1800" b="1" smtClean="0">
                <a:solidFill>
                  <a:srgbClr val="A50021"/>
                </a:solidFill>
                <a:latin typeface="Times New Roman" pitchFamily="18" charset="0"/>
              </a:rPr>
              <a:t>№№ делянок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2013-2015 гг.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8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-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10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конкурсное  сортоиспытание             47,19,11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2012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7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предварительное  сортоиспытание             105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2010, 2011г.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6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контрольный питомник                             237; 220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2009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5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селекционный питомник II г.                       786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2008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4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селекционный питомник I г.                          10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2006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3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гибридный питомник III г.                            140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2005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2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гибридный питомник II г.                               69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2004 г.               </a:t>
            </a:r>
            <a:r>
              <a:rPr lang="en-US" sz="2000" b="1" smtClean="0">
                <a:solidFill>
                  <a:srgbClr val="A50021"/>
                </a:solidFill>
                <a:latin typeface="Times New Roman" pitchFamily="18" charset="0"/>
              </a:rPr>
              <a:t>F</a:t>
            </a:r>
            <a:r>
              <a:rPr lang="ru-RU" sz="2000" b="1" baseline="-25000" smtClean="0">
                <a:solidFill>
                  <a:srgbClr val="A50021"/>
                </a:solidFill>
                <a:latin typeface="Times New Roman" pitchFamily="18" charset="0"/>
              </a:rPr>
              <a:t>1</a:t>
            </a: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– гибридный питомник I г.                                 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solidFill>
                  <a:srgbClr val="A50021"/>
                </a:solidFill>
                <a:latin typeface="Times New Roman" pitchFamily="18" charset="0"/>
              </a:rPr>
              <a:t>     2003 г.                </a:t>
            </a:r>
            <a:r>
              <a:rPr lang="ru-RU" sz="2400" b="1" smtClean="0">
                <a:solidFill>
                  <a:srgbClr val="660066"/>
                </a:solidFill>
                <a:latin typeface="Times New Roman" pitchFamily="18" charset="0"/>
              </a:rPr>
              <a:t>Базальт × Ника Кубани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514600" y="13716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2514600" y="1981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2514600" y="2514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25146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2514600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2514600" y="4038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2514600" y="4572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 flipV="1">
            <a:off x="2514600" y="51054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1"/>
                </a:solidFill>
                <a:latin typeface="Times New Roman" pitchFamily="18" charset="0"/>
              </a:rPr>
              <a:t>Родословная сорта Базальт 2</a:t>
            </a:r>
            <a:br>
              <a:rPr lang="ru-RU" sz="3200" b="1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latin typeface="Times New Roman" pitchFamily="18" charset="0"/>
              </a:rPr>
              <a:t>(материнская линия)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610600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latin typeface="Times New Roman" pitchFamily="18" charset="0"/>
              </a:rPr>
              <a:t>                 </a:t>
            </a:r>
            <a:r>
              <a:rPr lang="en-US" sz="2000" b="1" smtClean="0">
                <a:latin typeface="Times New Roman" pitchFamily="18" charset="0"/>
              </a:rPr>
              <a:t>1976 </a:t>
            </a:r>
            <a:r>
              <a:rPr lang="ru-RU" sz="2000" b="1" smtClean="0">
                <a:latin typeface="Times New Roman" pitchFamily="18" charset="0"/>
              </a:rPr>
              <a:t>г</a:t>
            </a:r>
            <a:r>
              <a:rPr lang="en-US" sz="2000" smtClean="0">
                <a:latin typeface="Times New Roman" pitchFamily="18" charset="0"/>
              </a:rPr>
              <a:t>.            </a:t>
            </a:r>
            <a:r>
              <a:rPr lang="ru-RU" sz="2000" smtClean="0">
                <a:latin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Донецкая</a:t>
            </a:r>
            <a:r>
              <a:rPr lang="en-US" sz="2000" smtClean="0">
                <a:latin typeface="Times New Roman" pitchFamily="18" charset="0"/>
              </a:rPr>
              <a:t> 79 × </a:t>
            </a:r>
            <a:r>
              <a:rPr lang="ru-RU" sz="2000" smtClean="0">
                <a:latin typeface="Times New Roman" pitchFamily="18" charset="0"/>
              </a:rPr>
              <a:t>Альбидум</a:t>
            </a:r>
            <a:r>
              <a:rPr lang="en-US" sz="2000" smtClean="0">
                <a:latin typeface="Times New Roman" pitchFamily="18" charset="0"/>
              </a:rPr>
              <a:t> 114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latin typeface="Times New Roman" pitchFamily="18" charset="0"/>
              </a:rPr>
              <a:t>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latin typeface="Times New Roman" pitchFamily="18" charset="0"/>
              </a:rPr>
              <a:t>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>
                <a:latin typeface="Times New Roman" pitchFamily="18" charset="0"/>
              </a:rPr>
              <a:t>                 2003 г.                       Базальт × Ника Кубани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                                       Базальт 2 </a:t>
            </a:r>
            <a:r>
              <a:rPr lang="ru-RU" sz="1800" b="1" smtClean="0">
                <a:latin typeface="Times New Roman" pitchFamily="18" charset="0"/>
              </a:rPr>
              <a:t>(Лютесценс 2563)</a:t>
            </a:r>
          </a:p>
        </p:txBody>
      </p:sp>
      <p:sp>
        <p:nvSpPr>
          <p:cNvPr id="5124" name="Line 12"/>
          <p:cNvSpPr>
            <a:spLocks noChangeShapeType="1"/>
          </p:cNvSpPr>
          <p:nvPr/>
        </p:nvSpPr>
        <p:spPr bwMode="auto">
          <a:xfrm flipH="1">
            <a:off x="4114800" y="25908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5" name="Line 13"/>
          <p:cNvSpPr>
            <a:spLocks noChangeShapeType="1"/>
          </p:cNvSpPr>
          <p:nvPr/>
        </p:nvSpPr>
        <p:spPr bwMode="auto">
          <a:xfrm flipH="1">
            <a:off x="4038600" y="35052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685800"/>
          </a:xfrm>
          <a:solidFill>
            <a:srgbClr val="99FF99">
              <a:alpha val="29019"/>
            </a:srgbClr>
          </a:solidFill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Урожайность сорта Базальт 2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</a:rPr>
              <a:t>(КСИ)</a:t>
            </a:r>
          </a:p>
        </p:txBody>
      </p:sp>
      <p:graphicFrame>
        <p:nvGraphicFramePr>
          <p:cNvPr id="19510" name="Group 54"/>
          <p:cNvGraphicFramePr>
            <a:graphicFrameLocks noGrp="1"/>
          </p:cNvGraphicFramePr>
          <p:nvPr>
            <p:ph idx="1"/>
          </p:nvPr>
        </p:nvGraphicFramePr>
        <p:xfrm>
          <a:off x="304800" y="1676400"/>
          <a:ext cx="8534400" cy="3493008"/>
        </p:xfrm>
        <a:graphic>
          <a:graphicData uri="http://schemas.openxmlformats.org/drawingml/2006/table">
            <a:tbl>
              <a:tblPr/>
              <a:tblGrid>
                <a:gridCol w="2514600"/>
                <a:gridCol w="1066800"/>
                <a:gridCol w="990600"/>
                <a:gridCol w="889000"/>
                <a:gridCol w="1023938"/>
                <a:gridCol w="1135062"/>
                <a:gridCol w="914400"/>
              </a:tblGrid>
              <a:tr h="43497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Сорт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Урожайность, т/га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сред-няя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стандарту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т/га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177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Одесская 267,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Базальт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Чернозёмка 115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НСР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+0,63*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+0,98*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+21,0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6177" name="Rectangle 55"/>
          <p:cNvSpPr>
            <a:spLocks noChangeArrowheads="1"/>
          </p:cNvSpPr>
          <p:nvPr/>
        </p:nvSpPr>
        <p:spPr bwMode="auto">
          <a:xfrm>
            <a:off x="0" y="5303838"/>
            <a:ext cx="9144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2400">
                <a:cs typeface="Times New Roman" pitchFamily="18" charset="0"/>
              </a:rPr>
              <a:t>*</a:t>
            </a:r>
            <a:r>
              <a:rPr lang="ru-RU" sz="2000">
                <a:cs typeface="Times New Roman" pitchFamily="18" charset="0"/>
              </a:rPr>
              <a:t> - </a:t>
            </a:r>
            <a:r>
              <a:rPr lang="ru-RU">
                <a:cs typeface="Times New Roman" pitchFamily="18" charset="0"/>
              </a:rPr>
              <a:t>отклонение от ближайшего стандарта 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05800" cy="762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Зимостойкость сорта Базальт 2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</a:rPr>
              <a:t>(КСИ)</a:t>
            </a:r>
          </a:p>
        </p:txBody>
      </p:sp>
      <p:graphicFrame>
        <p:nvGraphicFramePr>
          <p:cNvPr id="24640" name="Group 64"/>
          <p:cNvGraphicFramePr>
            <a:graphicFrameLocks noGrp="1"/>
          </p:cNvGraphicFramePr>
          <p:nvPr>
            <p:ph type="body" idx="1"/>
          </p:nvPr>
        </p:nvGraphicFramePr>
        <p:xfrm>
          <a:off x="152400" y="1600200"/>
          <a:ext cx="8839200" cy="3521583"/>
        </p:xfrm>
        <a:graphic>
          <a:graphicData uri="http://schemas.openxmlformats.org/drawingml/2006/table">
            <a:tbl>
              <a:tblPr/>
              <a:tblGrid>
                <a:gridCol w="2438400"/>
                <a:gridCol w="1165225"/>
                <a:gridCol w="1079500"/>
                <a:gridCol w="1076325"/>
                <a:gridCol w="1077913"/>
                <a:gridCol w="1011237"/>
                <a:gridCol w="990600"/>
              </a:tblGrid>
              <a:tr h="48577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Сорт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Зимостойкость,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2013**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сред-няя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стандарту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т/га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190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Базальт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Одесская 267,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ст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Базальт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Чернозёмка 115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НСР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095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+8,0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+8,6*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+9,3*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7201" name="Rectangle 65"/>
          <p:cNvSpPr>
            <a:spLocks noChangeArrowheads="1"/>
          </p:cNvSpPr>
          <p:nvPr/>
        </p:nvSpPr>
        <p:spPr bwMode="auto">
          <a:xfrm>
            <a:off x="304800" y="5267325"/>
            <a:ext cx="853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>
                <a:latin typeface="Times New Roman" pitchFamily="18" charset="0"/>
                <a:cs typeface="Times New Roman" pitchFamily="18" charset="0"/>
              </a:rPr>
              <a:t>* - отклонение от ближайшего стандарта;     ** - 5-ти балльная шкала</a:t>
            </a:r>
          </a:p>
          <a:p>
            <a:pPr indent="450850" algn="just"/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533400" y="534988"/>
            <a:ext cx="8077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Районированный сорт за время создания прошел испытание и отбор в условиях воздействия таких неблагоприятных факторов погоды, как выпревание (теплая зима 2003/2004 гг.), заморозки в период весенней вегетации (2004 г.), воздействие низких температур при отсутствии снежного покрова (2011/2012, 2012/2013 и 2014/2015 гг.), а также засушливые условия в период весенне-летней (2007, 2010, 2011, 2012, 2013 и 2015 гг.) и осенней (2014/2015 г.) вегетации. Преимущество по урожайности в комплексе с другими хозяйственно-полезными признаками свидетельствует о более высокой устойчивости к указанным факторам погоды у сорта Базальт 2 в сравнении со стандартом, что является показателем его лучшей адаптивности к местным природно-климатическим условиям.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10600" cy="609600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</a:rPr>
              <a:t>Высота растений и устойчивость к полеганию</a:t>
            </a:r>
          </a:p>
        </p:txBody>
      </p:sp>
      <p:graphicFrame>
        <p:nvGraphicFramePr>
          <p:cNvPr id="28172" name="Group 524"/>
          <p:cNvGraphicFramePr>
            <a:graphicFrameLocks noGrp="1"/>
          </p:cNvGraphicFramePr>
          <p:nvPr>
            <p:ph type="body" idx="1"/>
          </p:nvPr>
        </p:nvGraphicFramePr>
        <p:xfrm>
          <a:off x="152400" y="1392238"/>
          <a:ext cx="8839201" cy="3840572"/>
        </p:xfrm>
        <a:graphic>
          <a:graphicData uri="http://schemas.openxmlformats.org/drawingml/2006/table">
            <a:tbl>
              <a:tblPr/>
              <a:tblGrid>
                <a:gridCol w="1712596"/>
                <a:gridCol w="791845"/>
                <a:gridCol w="791845"/>
                <a:gridCol w="791845"/>
                <a:gridCol w="791845"/>
                <a:gridCol w="791845"/>
                <a:gridCol w="791845"/>
                <a:gridCol w="791845"/>
                <a:gridCol w="791845"/>
                <a:gridCol w="791845"/>
              </a:tblGrid>
              <a:tr h="4488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Показатель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 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Базальт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Одесская 267,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ст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стан-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дарту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4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сред-няя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сред-няя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2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Высота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растений, см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+11,6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05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Длина стебля от 1-го узла до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последнего, см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24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Устойчивость к полеганию,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балл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79" name="Rectangle 52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411162"/>
          </a:xfrm>
        </p:spPr>
        <p:txBody>
          <a:bodyPr/>
          <a:lstStyle/>
          <a:p>
            <a:r>
              <a:rPr lang="la-Latn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Хозяйственно-биологическая характеристика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сортов  КСИ (2015 г.)</a:t>
            </a:r>
            <a:endParaRPr lang="ru-RU" sz="2000" smtClean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762000"/>
          <a:ext cx="8229600" cy="5200650"/>
        </p:xfrm>
        <a:graphic>
          <a:graphicData uri="http://schemas.openxmlformats.org/drawingml/2006/table">
            <a:tbl>
              <a:tblPr/>
              <a:tblGrid>
                <a:gridCol w="1981200"/>
                <a:gridCol w="1041400"/>
                <a:gridCol w="1041400"/>
                <a:gridCol w="1041400"/>
                <a:gridCol w="1041400"/>
                <a:gridCol w="1041400"/>
                <a:gridCol w="1041400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Зимостойкость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к ст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к ст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к ст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Одесская 267, ст.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  <a:r>
                        <a:rPr kumimoji="0" 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r>
                        <a:rPr kumimoji="0" 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r>
                        <a:rPr kumimoji="0" 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Степная 135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-1,33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+15,1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Червонная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-1,82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-1,33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Базальт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+0,24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Круиз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-0,32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Черноземка 88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+0,32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Крастал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+0,51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a-Lat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Черноземка 115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+0,31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+19,1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Лагуна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+0,37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+19,4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Чернозёмка 121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+0,41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-0,23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Чернозёмка 130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Базальт 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+1,41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0364" name="Прямоугольник 7"/>
          <p:cNvSpPr>
            <a:spLocks noChangeArrowheads="1"/>
          </p:cNvSpPr>
          <p:nvPr/>
        </p:nvSpPr>
        <p:spPr bwMode="auto">
          <a:xfrm>
            <a:off x="457200" y="6172200"/>
            <a:ext cx="822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aseline="30000">
                <a:latin typeface="Times New Roman" pitchFamily="18" charset="0"/>
                <a:cs typeface="Times New Roman" pitchFamily="18" charset="0"/>
              </a:rPr>
              <a:t>                                            1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la-Latn">
                <a:latin typeface="Times New Roman" pitchFamily="18" charset="0"/>
                <a:cs typeface="Times New Roman" pitchFamily="18" charset="0"/>
              </a:rPr>
              <a:t>НСР</a:t>
            </a:r>
            <a:r>
              <a:rPr lang="la-Latn" baseline="-25000">
                <a:latin typeface="Times New Roman" pitchFamily="18" charset="0"/>
                <a:cs typeface="Times New Roman" pitchFamily="18" charset="0"/>
              </a:rPr>
              <a:t>0,95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– по 5-ти балльной шкале</a:t>
            </a:r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914400" y="6858000"/>
          <a:ext cx="8229601" cy="5193167"/>
        </p:xfrm>
        <a:graphic>
          <a:graphicData uri="http://schemas.openxmlformats.org/drawingml/2006/table">
            <a:tbl>
              <a:tblPr/>
              <a:tblGrid>
                <a:gridCol w="1981201"/>
                <a:gridCol w="990600"/>
                <a:gridCol w="1066800"/>
                <a:gridCol w="1128894"/>
                <a:gridCol w="1020702"/>
                <a:gridCol w="1020702"/>
                <a:gridCol w="1020702"/>
              </a:tblGrid>
              <a:tr h="137160"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647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    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3527</TotalTime>
  <Words>1326</Words>
  <Application>Microsoft Office PowerPoint</Application>
  <PresentationFormat>Экран (4:3)</PresentationFormat>
  <Paragraphs>565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Оформление по умолчанию</vt:lpstr>
      <vt:lpstr>Слайд 1</vt:lpstr>
      <vt:lpstr>Слайд 2</vt:lpstr>
      <vt:lpstr>Схема создания сорта Базальт 2</vt:lpstr>
      <vt:lpstr>Родословная сорта Базальт 2 (материнская линия)</vt:lpstr>
      <vt:lpstr>Урожайность сорта Базальт 2 (КСИ)</vt:lpstr>
      <vt:lpstr>Зимостойкость сорта Базальт 2 (КСИ)</vt:lpstr>
      <vt:lpstr>Слайд 7</vt:lpstr>
      <vt:lpstr>Высота растений и устойчивость к полеганию</vt:lpstr>
      <vt:lpstr>Хозяйственно-биологическая характеристика сортов  КСИ (2015 г.)</vt:lpstr>
      <vt:lpstr>Элементы структуры урожая сорта Базальт 2</vt:lpstr>
      <vt:lpstr>Качество зерна сорта Базальт 2 (КСИ 2013-2015 гг.)</vt:lpstr>
      <vt:lpstr>Хлеб из муки сорта Базальт 2</vt:lpstr>
      <vt:lpstr>Хлеб из муки сорта Базальт 2  в сравнении с другими сортами, проходящими государственное испытание</vt:lpstr>
      <vt:lpstr>Продолжительность вегетационного периода сорта Базальт 2</vt:lpstr>
      <vt:lpstr>Морфологическое описание сорта Базальт 2</vt:lpstr>
      <vt:lpstr>Базальт 2</vt:lpstr>
      <vt:lpstr>Колосья и зерно сорта Базальт 2</vt:lpstr>
      <vt:lpstr> 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174</cp:revision>
  <cp:lastPrinted>1601-01-01T00:00:00Z</cp:lastPrinted>
  <dcterms:created xsi:type="dcterms:W3CDTF">1601-01-01T00:00:00Z</dcterms:created>
  <dcterms:modified xsi:type="dcterms:W3CDTF">2021-10-04T06:01:09Z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